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2" autoAdjust="0"/>
    <p:restoredTop sz="94660"/>
  </p:normalViewPr>
  <p:slideViewPr>
    <p:cSldViewPr snapToGrid="0">
      <p:cViewPr varScale="1">
        <p:scale>
          <a:sx n="69" d="100"/>
          <a:sy n="69" d="100"/>
        </p:scale>
        <p:origin x="78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E0D33D-563D-4C4B-9DC2-E51F64F12B4E}" type="datetimeFigureOut">
              <a:rPr lang="en-US" smtClean="0"/>
              <a:t>1/1/2021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A66CEA-1902-46B7-8C06-FD154BC10E75}" type="slidenum">
              <a:rPr lang="en-US" smtClean="0"/>
              <a:t>‹#›</a:t>
            </a:fld>
            <a:endParaRPr lang="en-US"/>
          </a:p>
        </p:txBody>
      </p:sp>
    </p:spTree>
    <p:extLst>
      <p:ext uri="{BB962C8B-B14F-4D97-AF65-F5344CB8AC3E}">
        <p14:creationId xmlns:p14="http://schemas.microsoft.com/office/powerpoint/2010/main" val="29842669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the field of chemistry, practical activities are essential and among the most common practical activities is titration. According to Amador et al., (2020), Titration is a method of determining the concentration of dissolved substances in the smallest amounts of reagent a known concentration to brings about an effect with a known test solution. There are different types of titration including the acid-base titration and back titration. The purpose of titration is to determine the equivalent points at which the volume of the reactants mix uniformly. Titrations are widely applicable and the acid-base titration is significant in in determining the pH level through the acid-base indicator.</a:t>
            </a:r>
          </a:p>
          <a:p>
            <a:endParaRPr lang="en-US" dirty="0"/>
          </a:p>
        </p:txBody>
      </p:sp>
      <p:sp>
        <p:nvSpPr>
          <p:cNvPr id="4" name="Slide Number Placeholder 3"/>
          <p:cNvSpPr>
            <a:spLocks noGrp="1"/>
          </p:cNvSpPr>
          <p:nvPr>
            <p:ph type="sldNum" sz="quarter" idx="10"/>
          </p:nvPr>
        </p:nvSpPr>
        <p:spPr/>
        <p:txBody>
          <a:bodyPr/>
          <a:lstStyle/>
          <a:p>
            <a:fld id="{64A66CEA-1902-46B7-8C06-FD154BC10E75}" type="slidenum">
              <a:rPr lang="en-US" smtClean="0"/>
              <a:t>2</a:t>
            </a:fld>
            <a:endParaRPr lang="en-US"/>
          </a:p>
        </p:txBody>
      </p:sp>
    </p:spTree>
    <p:extLst>
      <p:ext uri="{BB962C8B-B14F-4D97-AF65-F5344CB8AC3E}">
        <p14:creationId xmlns:p14="http://schemas.microsoft.com/office/powerpoint/2010/main" val="3063516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 practical activity cannot be done without apparatus and reagents. The main glassware to be used in the reaction include; Burette, 50 cm</a:t>
            </a:r>
            <a:r>
              <a:rPr lang="en-US" baseline="30000" dirty="0" smtClean="0"/>
              <a:t>3</a:t>
            </a:r>
            <a:r>
              <a:rPr lang="en-US" dirty="0" smtClean="0"/>
              <a:t>, Pipette, 25 cm</a:t>
            </a:r>
            <a:r>
              <a:rPr lang="en-US" baseline="30000" dirty="0" smtClean="0"/>
              <a:t>3</a:t>
            </a:r>
            <a:r>
              <a:rPr lang="en-US" dirty="0" smtClean="0"/>
              <a:t>, Conical flask, 100 cm</a:t>
            </a:r>
            <a:r>
              <a:rPr lang="en-US" baseline="30000" dirty="0" smtClean="0"/>
              <a:t>3</a:t>
            </a:r>
            <a:r>
              <a:rPr lang="en-US" dirty="0" smtClean="0"/>
              <a:t>, Beaker 100 cm</a:t>
            </a:r>
            <a:r>
              <a:rPr lang="en-US" baseline="30000" dirty="0" smtClean="0"/>
              <a:t>3</a:t>
            </a:r>
            <a:r>
              <a:rPr lang="en-US" dirty="0" smtClean="0"/>
              <a:t>, Stand and clamp, Funnel, White tile, and Dropper. The reagents to be used in the titration activity include; known concentration of </a:t>
            </a:r>
            <a:r>
              <a:rPr lang="en-US" dirty="0" err="1" smtClean="0"/>
              <a:t>NaOH</a:t>
            </a:r>
            <a:r>
              <a:rPr lang="en-US" dirty="0" smtClean="0"/>
              <a:t>, the unknown concentration of 100 ml </a:t>
            </a:r>
            <a:r>
              <a:rPr lang="en-US" dirty="0" err="1" smtClean="0"/>
              <a:t>HCl</a:t>
            </a:r>
            <a:r>
              <a:rPr lang="en-US" dirty="0" smtClean="0"/>
              <a:t>, and phenolphthalein indicator.</a:t>
            </a:r>
          </a:p>
          <a:p>
            <a:endParaRPr lang="en-US" dirty="0"/>
          </a:p>
        </p:txBody>
      </p:sp>
      <p:sp>
        <p:nvSpPr>
          <p:cNvPr id="4" name="Slide Number Placeholder 3"/>
          <p:cNvSpPr>
            <a:spLocks noGrp="1"/>
          </p:cNvSpPr>
          <p:nvPr>
            <p:ph type="sldNum" sz="quarter" idx="10"/>
          </p:nvPr>
        </p:nvSpPr>
        <p:spPr/>
        <p:txBody>
          <a:bodyPr/>
          <a:lstStyle/>
          <a:p>
            <a:fld id="{64A66CEA-1902-46B7-8C06-FD154BC10E75}" type="slidenum">
              <a:rPr lang="en-US" smtClean="0"/>
              <a:t>3</a:t>
            </a:fld>
            <a:endParaRPr lang="en-US"/>
          </a:p>
        </p:txBody>
      </p:sp>
    </p:spTree>
    <p:extLst>
      <p:ext uri="{BB962C8B-B14F-4D97-AF65-F5344CB8AC3E}">
        <p14:creationId xmlns:p14="http://schemas.microsoft.com/office/powerpoint/2010/main" val="3265782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Mount the 50cm</a:t>
            </a:r>
            <a:r>
              <a:rPr lang="en-US" baseline="30000" dirty="0" smtClean="0"/>
              <a:t>3</a:t>
            </a:r>
            <a:r>
              <a:rPr lang="en-US" dirty="0" smtClean="0"/>
              <a:t> on a stand and clamp, and poor HCL using a funnel up to the zero mark. Pipette 25 cm</a:t>
            </a:r>
            <a:r>
              <a:rPr lang="en-US" baseline="30000" dirty="0" smtClean="0"/>
              <a:t>3</a:t>
            </a:r>
            <a:r>
              <a:rPr lang="en-US" dirty="0" smtClean="0"/>
              <a:t> of </a:t>
            </a:r>
            <a:r>
              <a:rPr lang="en-US" dirty="0" err="1" smtClean="0"/>
              <a:t>NaOH</a:t>
            </a:r>
            <a:r>
              <a:rPr lang="en-US" dirty="0" smtClean="0"/>
              <a:t> and place it in a conical flask. Place the conical flask with 25 cm</a:t>
            </a:r>
            <a:r>
              <a:rPr lang="en-US" baseline="30000" dirty="0" smtClean="0"/>
              <a:t>3</a:t>
            </a:r>
            <a:r>
              <a:rPr lang="en-US" dirty="0" smtClean="0"/>
              <a:t> of </a:t>
            </a:r>
            <a:r>
              <a:rPr lang="en-US" dirty="0" err="1" smtClean="0"/>
              <a:t>NaOH</a:t>
            </a:r>
            <a:r>
              <a:rPr lang="en-US" dirty="0" smtClean="0"/>
              <a:t> on a white tile beneath the clump and stand. Add exactly three drops of phenolphthalein indicator to the </a:t>
            </a:r>
            <a:r>
              <a:rPr lang="en-US" dirty="0" err="1" smtClean="0"/>
              <a:t>NaOH</a:t>
            </a:r>
            <a:r>
              <a:rPr lang="en-US" dirty="0" smtClean="0"/>
              <a:t> in the conical flask. Titrate the </a:t>
            </a:r>
            <a:r>
              <a:rPr lang="en-US" dirty="0" err="1" smtClean="0"/>
              <a:t>NaOH</a:t>
            </a:r>
            <a:r>
              <a:rPr lang="en-US" dirty="0" smtClean="0"/>
              <a:t> using </a:t>
            </a:r>
            <a:r>
              <a:rPr lang="en-US" dirty="0" err="1" smtClean="0"/>
              <a:t>HCl</a:t>
            </a:r>
            <a:r>
              <a:rPr lang="en-US" dirty="0" smtClean="0"/>
              <a:t> as you whirl until the solution turns from purple to colorless and record the volume. Repeat the procedure thrice and use the collected values to calculate the average volume and the concentration of </a:t>
            </a:r>
            <a:r>
              <a:rPr lang="en-US" dirty="0" err="1" smtClean="0"/>
              <a:t>HCl</a:t>
            </a:r>
            <a:r>
              <a:rPr lang="en-US" dirty="0" smtClean="0"/>
              <a:t>.</a:t>
            </a:r>
          </a:p>
          <a:p>
            <a:endParaRPr lang="en-US" dirty="0"/>
          </a:p>
        </p:txBody>
      </p:sp>
      <p:sp>
        <p:nvSpPr>
          <p:cNvPr id="4" name="Slide Number Placeholder 3"/>
          <p:cNvSpPr>
            <a:spLocks noGrp="1"/>
          </p:cNvSpPr>
          <p:nvPr>
            <p:ph type="sldNum" sz="quarter" idx="10"/>
          </p:nvPr>
        </p:nvSpPr>
        <p:spPr/>
        <p:txBody>
          <a:bodyPr/>
          <a:lstStyle/>
          <a:p>
            <a:fld id="{64A66CEA-1902-46B7-8C06-FD154BC10E75}" type="slidenum">
              <a:rPr lang="en-US" smtClean="0"/>
              <a:t>4</a:t>
            </a:fld>
            <a:endParaRPr lang="en-US"/>
          </a:p>
        </p:txBody>
      </p:sp>
    </p:spTree>
    <p:extLst>
      <p:ext uri="{BB962C8B-B14F-4D97-AF65-F5344CB8AC3E}">
        <p14:creationId xmlns:p14="http://schemas.microsoft.com/office/powerpoint/2010/main" val="1993537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the course of the titration, the titrant (</a:t>
            </a:r>
            <a:r>
              <a:rPr lang="en-US" dirty="0" err="1" smtClean="0"/>
              <a:t>NaOH</a:t>
            </a:r>
            <a:r>
              <a:rPr lang="en-US" dirty="0" smtClean="0"/>
              <a:t>) is added to unknown solution and the </a:t>
            </a:r>
            <a:r>
              <a:rPr lang="en-US" dirty="0" err="1" smtClean="0"/>
              <a:t>HCl</a:t>
            </a:r>
            <a:r>
              <a:rPr lang="en-US" dirty="0" smtClean="0"/>
              <a:t> is slowly reacted away. The equivalent point must be reached and this is the point at which exactly enough titrant (</a:t>
            </a:r>
            <a:r>
              <a:rPr lang="en-US" dirty="0" err="1" smtClean="0"/>
              <a:t>NaOH</a:t>
            </a:r>
            <a:r>
              <a:rPr lang="en-US" dirty="0" smtClean="0"/>
              <a:t>) has been added to react with all of the </a:t>
            </a:r>
            <a:r>
              <a:rPr lang="en-US" dirty="0" err="1" smtClean="0"/>
              <a:t>analyte</a:t>
            </a:r>
            <a:r>
              <a:rPr lang="en-US" dirty="0" smtClean="0"/>
              <a:t> (</a:t>
            </a:r>
            <a:r>
              <a:rPr lang="en-US" dirty="0" err="1" smtClean="0"/>
              <a:t>HCl</a:t>
            </a:r>
            <a:r>
              <a:rPr lang="en-US" dirty="0" smtClean="0"/>
              <a:t>). The indicator used in the reaction is phenolphthalein and this is based on the fact that the indicator is favorable for strong acid titrated with strong bases (Hoang, 2017). Phenolphthalein indicator appears pink in basic solutions and clear in acidic solutions. At the equivalent point, the pink color fades away and this is my expectation in the titration.</a:t>
            </a:r>
          </a:p>
          <a:p>
            <a:endParaRPr lang="en-US" dirty="0"/>
          </a:p>
        </p:txBody>
      </p:sp>
      <p:sp>
        <p:nvSpPr>
          <p:cNvPr id="4" name="Slide Number Placeholder 3"/>
          <p:cNvSpPr>
            <a:spLocks noGrp="1"/>
          </p:cNvSpPr>
          <p:nvPr>
            <p:ph type="sldNum" sz="quarter" idx="10"/>
          </p:nvPr>
        </p:nvSpPr>
        <p:spPr/>
        <p:txBody>
          <a:bodyPr/>
          <a:lstStyle/>
          <a:p>
            <a:fld id="{64A66CEA-1902-46B7-8C06-FD154BC10E75}" type="slidenum">
              <a:rPr lang="en-US" smtClean="0"/>
              <a:t>5</a:t>
            </a:fld>
            <a:endParaRPr lang="en-US"/>
          </a:p>
        </p:txBody>
      </p:sp>
    </p:spTree>
    <p:extLst>
      <p:ext uri="{BB962C8B-B14F-4D97-AF65-F5344CB8AC3E}">
        <p14:creationId xmlns:p14="http://schemas.microsoft.com/office/powerpoint/2010/main" val="2783854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altLang="en-US" sz="1200" b="0" i="0" u="none" strike="noStrike" cap="none" normalizeH="0" baseline="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From the values given above, the calculations of will be done to determine the molarity of hydrochloric acid</a:t>
            </a:r>
            <a:endParaRPr lang="en-US" dirty="0"/>
          </a:p>
        </p:txBody>
      </p:sp>
      <p:sp>
        <p:nvSpPr>
          <p:cNvPr id="4" name="Slide Number Placeholder 3"/>
          <p:cNvSpPr>
            <a:spLocks noGrp="1"/>
          </p:cNvSpPr>
          <p:nvPr>
            <p:ph type="sldNum" sz="quarter" idx="10"/>
          </p:nvPr>
        </p:nvSpPr>
        <p:spPr/>
        <p:txBody>
          <a:bodyPr/>
          <a:lstStyle/>
          <a:p>
            <a:fld id="{64A66CEA-1902-46B7-8C06-FD154BC10E75}" type="slidenum">
              <a:rPr lang="en-US" smtClean="0"/>
              <a:t>6</a:t>
            </a:fld>
            <a:endParaRPr lang="en-US"/>
          </a:p>
        </p:txBody>
      </p:sp>
    </p:spTree>
    <p:extLst>
      <p:ext uri="{BB962C8B-B14F-4D97-AF65-F5344CB8AC3E}">
        <p14:creationId xmlns:p14="http://schemas.microsoft.com/office/powerpoint/2010/main" val="1560100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equation for the reactants used in the reaction is; </a:t>
            </a:r>
            <a:r>
              <a:rPr lang="en-US" dirty="0" err="1" smtClean="0"/>
              <a:t>HCl</a:t>
            </a:r>
            <a:r>
              <a:rPr lang="en-US" dirty="0" smtClean="0"/>
              <a:t>(</a:t>
            </a:r>
            <a:r>
              <a:rPr lang="en-US" dirty="0" err="1" smtClean="0"/>
              <a:t>aq</a:t>
            </a:r>
            <a:r>
              <a:rPr lang="en-US" dirty="0" smtClean="0"/>
              <a:t>)+</a:t>
            </a:r>
            <a:r>
              <a:rPr lang="en-US" dirty="0" err="1" smtClean="0"/>
              <a:t>NaOH</a:t>
            </a:r>
            <a:r>
              <a:rPr lang="en-US" dirty="0" smtClean="0"/>
              <a:t>(</a:t>
            </a:r>
            <a:r>
              <a:rPr lang="en-US" dirty="0" err="1" smtClean="0"/>
              <a:t>aq</a:t>
            </a:r>
            <a:r>
              <a:rPr lang="en-US" dirty="0" smtClean="0"/>
              <a:t>)→H2O(l)+</a:t>
            </a:r>
            <a:r>
              <a:rPr lang="en-US" dirty="0" err="1" smtClean="0"/>
              <a:t>NaCl</a:t>
            </a:r>
            <a:r>
              <a:rPr lang="en-US" dirty="0" smtClean="0"/>
              <a:t>(</a:t>
            </a:r>
            <a:r>
              <a:rPr lang="en-US" dirty="0" err="1" smtClean="0"/>
              <a:t>aq</a:t>
            </a:r>
            <a:r>
              <a:rPr lang="en-US" dirty="0" smtClean="0"/>
              <a:t>)</a:t>
            </a:r>
            <a:r>
              <a:rPr lang="en-US" dirty="0" err="1" smtClean="0"/>
              <a:t>HCl</a:t>
            </a:r>
            <a:r>
              <a:rPr lang="en-US" dirty="0" smtClean="0"/>
              <a:t>(</a:t>
            </a:r>
            <a:r>
              <a:rPr lang="en-US" dirty="0" err="1" smtClean="0"/>
              <a:t>aq</a:t>
            </a:r>
            <a:r>
              <a:rPr lang="en-US" dirty="0" smtClean="0"/>
              <a:t>)+</a:t>
            </a:r>
            <a:r>
              <a:rPr lang="en-US" dirty="0" err="1" smtClean="0"/>
              <a:t>NaOH</a:t>
            </a:r>
            <a:r>
              <a:rPr lang="en-US" dirty="0" smtClean="0"/>
              <a:t>(</a:t>
            </a:r>
            <a:r>
              <a:rPr lang="en-US" dirty="0" err="1" smtClean="0"/>
              <a:t>aq</a:t>
            </a:r>
            <a:r>
              <a:rPr lang="en-US" dirty="0" smtClean="0"/>
              <a:t>)→H2O(l)+</a:t>
            </a:r>
            <a:r>
              <a:rPr lang="en-US" dirty="0" err="1" smtClean="0"/>
              <a:t>NaCl</a:t>
            </a:r>
            <a:r>
              <a:rPr lang="en-US" dirty="0" smtClean="0"/>
              <a:t>(</a:t>
            </a:r>
            <a:r>
              <a:rPr lang="en-US" dirty="0" err="1" smtClean="0"/>
              <a:t>aq</a:t>
            </a:r>
            <a:r>
              <a:rPr lang="en-US" dirty="0" smtClean="0"/>
              <a:t>).The mole ratio of reactants is 1:1. Using data from the third trail, the </a:t>
            </a:r>
            <a:r>
              <a:rPr lang="en-US" dirty="0" err="1" smtClean="0"/>
              <a:t>titre</a:t>
            </a:r>
            <a:r>
              <a:rPr lang="en-US" dirty="0" smtClean="0"/>
              <a:t> volume of </a:t>
            </a:r>
            <a:r>
              <a:rPr lang="en-US" dirty="0" err="1" smtClean="0"/>
              <a:t>HCl</a:t>
            </a:r>
            <a:r>
              <a:rPr lang="en-US" dirty="0" smtClean="0"/>
              <a:t> is 22.20 ml while that of </a:t>
            </a:r>
            <a:r>
              <a:rPr lang="en-US" dirty="0" err="1" smtClean="0"/>
              <a:t>NaOH</a:t>
            </a:r>
            <a:r>
              <a:rPr lang="en-US" dirty="0" smtClean="0"/>
              <a:t> is 21.14ml with a molarity of 0.210. The moles of </a:t>
            </a:r>
            <a:r>
              <a:rPr lang="en-US" dirty="0" err="1" smtClean="0"/>
              <a:t>NaOH</a:t>
            </a:r>
            <a:r>
              <a:rPr lang="en-US" dirty="0" smtClean="0"/>
              <a:t> will then be; Molarity (M) x Volume (L). The volume will be converted in to liters by dividing by 1000 and so the volume to be computed is 0.02114L. Therefore, moles = 0.210 x 0.02114 = 0.0044394 moles. As per the mole ratio of 1:1, the moles of </a:t>
            </a:r>
            <a:r>
              <a:rPr lang="en-US" dirty="0" err="1" smtClean="0"/>
              <a:t>HCl</a:t>
            </a:r>
            <a:r>
              <a:rPr lang="en-US" dirty="0" smtClean="0"/>
              <a:t> are as well 0.0044394. The molarity of HCL will be calculated by multiplying moles and volume in liters. That is; 0.0044394 moles x 0.0222L= 0.00001 M.</a:t>
            </a:r>
          </a:p>
          <a:p>
            <a:endParaRPr lang="en-US" dirty="0"/>
          </a:p>
        </p:txBody>
      </p:sp>
      <p:sp>
        <p:nvSpPr>
          <p:cNvPr id="4" name="Slide Number Placeholder 3"/>
          <p:cNvSpPr>
            <a:spLocks noGrp="1"/>
          </p:cNvSpPr>
          <p:nvPr>
            <p:ph type="sldNum" sz="quarter" idx="10"/>
          </p:nvPr>
        </p:nvSpPr>
        <p:spPr/>
        <p:txBody>
          <a:bodyPr/>
          <a:lstStyle/>
          <a:p>
            <a:fld id="{64A66CEA-1902-46B7-8C06-FD154BC10E75}" type="slidenum">
              <a:rPr lang="en-US" smtClean="0"/>
              <a:t>7</a:t>
            </a:fld>
            <a:endParaRPr lang="en-US"/>
          </a:p>
        </p:txBody>
      </p:sp>
    </p:spTree>
    <p:extLst>
      <p:ext uri="{BB962C8B-B14F-4D97-AF65-F5344CB8AC3E}">
        <p14:creationId xmlns:p14="http://schemas.microsoft.com/office/powerpoint/2010/main" val="25861983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8F46FE0-A010-45A0-98D2-351249BD0ED9}" type="datetimeFigureOut">
              <a:rPr lang="en-US" smtClean="0"/>
              <a:t>1/1/2021</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9052D0FA-D457-4184-B8AD-3A3F7C8003AA}" type="slidenum">
              <a:rPr lang="en-US" smtClean="0"/>
              <a:t>‹#›</a:t>
            </a:fld>
            <a:endParaRPr lang="en-US"/>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3559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F46FE0-A010-45A0-98D2-351249BD0ED9}" type="datetimeFigureOut">
              <a:rPr lang="en-US" smtClean="0"/>
              <a:t>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52D0FA-D457-4184-B8AD-3A3F7C8003AA}" type="slidenum">
              <a:rPr lang="en-US" smtClean="0"/>
              <a:t>‹#›</a:t>
            </a:fld>
            <a:endParaRPr lang="en-US"/>
          </a:p>
        </p:txBody>
      </p:sp>
    </p:spTree>
    <p:extLst>
      <p:ext uri="{BB962C8B-B14F-4D97-AF65-F5344CB8AC3E}">
        <p14:creationId xmlns:p14="http://schemas.microsoft.com/office/powerpoint/2010/main" val="232306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F46FE0-A010-45A0-98D2-351249BD0ED9}" type="datetimeFigureOut">
              <a:rPr lang="en-US" smtClean="0"/>
              <a:t>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52D0FA-D457-4184-B8AD-3A3F7C8003AA}" type="slidenum">
              <a:rPr lang="en-US" smtClean="0"/>
              <a:t>‹#›</a:t>
            </a:fld>
            <a:endParaRPr lang="en-US"/>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7652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8F46FE0-A010-45A0-98D2-351249BD0ED9}" type="datetimeFigureOut">
              <a:rPr lang="en-US" smtClean="0"/>
              <a:t>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52D0FA-D457-4184-B8AD-3A3F7C8003AA}" type="slidenum">
              <a:rPr lang="en-US" smtClean="0"/>
              <a:t>‹#›</a:t>
            </a:fld>
            <a:endParaRPr lang="en-US"/>
          </a:p>
        </p:txBody>
      </p:sp>
    </p:spTree>
    <p:extLst>
      <p:ext uri="{BB962C8B-B14F-4D97-AF65-F5344CB8AC3E}">
        <p14:creationId xmlns:p14="http://schemas.microsoft.com/office/powerpoint/2010/main" val="2832946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8F46FE0-A010-45A0-98D2-351249BD0ED9}" type="datetimeFigureOut">
              <a:rPr lang="en-US" smtClean="0"/>
              <a:t>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52D0FA-D457-4184-B8AD-3A3F7C8003AA}" type="slidenum">
              <a:rPr lang="en-US" smtClean="0"/>
              <a:t>‹#›</a:t>
            </a:fld>
            <a:endParaRPr lang="en-US"/>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388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8F46FE0-A010-45A0-98D2-351249BD0ED9}" type="datetimeFigureOut">
              <a:rPr lang="en-US" smtClean="0"/>
              <a:t>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52D0FA-D457-4184-B8AD-3A3F7C8003AA}" type="slidenum">
              <a:rPr lang="en-US" smtClean="0"/>
              <a:t>‹#›</a:t>
            </a:fld>
            <a:endParaRPr lang="en-US"/>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10527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F46FE0-A010-45A0-98D2-351249BD0ED9}" type="datetimeFigureOut">
              <a:rPr lang="en-US" smtClean="0"/>
              <a:t>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52D0FA-D457-4184-B8AD-3A3F7C8003AA}" type="slidenum">
              <a:rPr lang="en-US" smtClean="0"/>
              <a:t>‹#›</a:t>
            </a:fld>
            <a:endParaRPr lang="en-US"/>
          </a:p>
        </p:txBody>
      </p:sp>
    </p:spTree>
    <p:extLst>
      <p:ext uri="{BB962C8B-B14F-4D97-AF65-F5344CB8AC3E}">
        <p14:creationId xmlns:p14="http://schemas.microsoft.com/office/powerpoint/2010/main" val="1500258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8F46FE0-A010-45A0-98D2-351249BD0ED9}" type="datetimeFigureOut">
              <a:rPr lang="en-US" smtClean="0"/>
              <a:t>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52D0FA-D457-4184-B8AD-3A3F7C8003AA}" type="slidenum">
              <a:rPr lang="en-US" smtClean="0"/>
              <a:t>‹#›</a:t>
            </a:fld>
            <a:endParaRPr lang="en-US"/>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2407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8F46FE0-A010-45A0-98D2-351249BD0ED9}" type="datetimeFigureOut">
              <a:rPr lang="en-US" smtClean="0"/>
              <a:t>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52D0FA-D457-4184-B8AD-3A3F7C8003AA}" type="slidenum">
              <a:rPr lang="en-US" smtClean="0"/>
              <a:t>‹#›</a:t>
            </a:fld>
            <a:endParaRPr lang="en-US"/>
          </a:p>
        </p:txBody>
      </p:sp>
    </p:spTree>
    <p:extLst>
      <p:ext uri="{BB962C8B-B14F-4D97-AF65-F5344CB8AC3E}">
        <p14:creationId xmlns:p14="http://schemas.microsoft.com/office/powerpoint/2010/main" val="1666520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8F46FE0-A010-45A0-98D2-351249BD0ED9}" type="datetimeFigureOut">
              <a:rPr lang="en-US" smtClean="0"/>
              <a:t>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52D0FA-D457-4184-B8AD-3A3F7C8003AA}" type="slidenum">
              <a:rPr lang="en-US" smtClean="0"/>
              <a:t>‹#›</a:t>
            </a:fld>
            <a:endParaRPr lang="en-US"/>
          </a:p>
        </p:txBody>
      </p:sp>
    </p:spTree>
    <p:extLst>
      <p:ext uri="{BB962C8B-B14F-4D97-AF65-F5344CB8AC3E}">
        <p14:creationId xmlns:p14="http://schemas.microsoft.com/office/powerpoint/2010/main" val="2648247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F46FE0-A010-45A0-98D2-351249BD0ED9}" type="datetimeFigureOut">
              <a:rPr lang="en-US" smtClean="0"/>
              <a:t>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52D0FA-D457-4184-B8AD-3A3F7C8003AA}" type="slidenum">
              <a:rPr lang="en-US" smtClean="0"/>
              <a:t>‹#›</a:t>
            </a:fld>
            <a:endParaRPr lang="en-US"/>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8017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F46FE0-A010-45A0-98D2-351249BD0ED9}" type="datetimeFigureOut">
              <a:rPr lang="en-US" smtClean="0"/>
              <a:t>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52D0FA-D457-4184-B8AD-3A3F7C8003AA}"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657564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F46FE0-A010-45A0-98D2-351249BD0ED9}" type="datetimeFigureOut">
              <a:rPr lang="en-US" smtClean="0"/>
              <a:t>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52D0FA-D457-4184-B8AD-3A3F7C8003AA}" type="slidenum">
              <a:rPr lang="en-US" smtClean="0"/>
              <a:t>‹#›</a:t>
            </a:fld>
            <a:endParaRPr lang="en-US"/>
          </a:p>
        </p:txBody>
      </p:sp>
    </p:spTree>
    <p:extLst>
      <p:ext uri="{BB962C8B-B14F-4D97-AF65-F5344CB8AC3E}">
        <p14:creationId xmlns:p14="http://schemas.microsoft.com/office/powerpoint/2010/main" val="29148729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F46FE0-A010-45A0-98D2-351249BD0ED9}" type="datetimeFigureOut">
              <a:rPr lang="en-US" smtClean="0"/>
              <a:t>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52D0FA-D457-4184-B8AD-3A3F7C8003AA}"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44827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F46FE0-A010-45A0-98D2-351249BD0ED9}" type="datetimeFigureOut">
              <a:rPr lang="en-US" smtClean="0"/>
              <a:t>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52D0FA-D457-4184-B8AD-3A3F7C8003AA}" type="slidenum">
              <a:rPr lang="en-US" smtClean="0"/>
              <a:t>‹#›</a:t>
            </a:fld>
            <a:endParaRPr lang="en-US"/>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934173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F46FE0-A010-45A0-98D2-351249BD0ED9}" type="datetimeFigureOut">
              <a:rPr lang="en-US" smtClean="0"/>
              <a:t>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52D0FA-D457-4184-B8AD-3A3F7C8003AA}" type="slidenum">
              <a:rPr lang="en-US" smtClean="0"/>
              <a:t>‹#›</a:t>
            </a:fld>
            <a:endParaRPr lang="en-US"/>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14565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F46FE0-A010-45A0-98D2-351249BD0ED9}" type="datetimeFigureOut">
              <a:rPr lang="en-US" smtClean="0"/>
              <a:t>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52D0FA-D457-4184-B8AD-3A3F7C8003AA}" type="slidenum">
              <a:rPr lang="en-US" smtClean="0"/>
              <a:t>‹#›</a:t>
            </a:fld>
            <a:endParaRPr lang="en-US"/>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81805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8F46FE0-A010-45A0-98D2-351249BD0ED9}" type="datetimeFigureOut">
              <a:rPr lang="en-US" smtClean="0"/>
              <a:t>1/1/2021</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052D0FA-D457-4184-B8AD-3A3F7C8003AA}" type="slidenum">
              <a:rPr lang="en-US" smtClean="0"/>
              <a:t>‹#›</a:t>
            </a:fld>
            <a:endParaRPr lang="en-US"/>
          </a:p>
        </p:txBody>
      </p:sp>
    </p:spTree>
    <p:extLst>
      <p:ext uri="{BB962C8B-B14F-4D97-AF65-F5344CB8AC3E}">
        <p14:creationId xmlns:p14="http://schemas.microsoft.com/office/powerpoint/2010/main" val="909997342"/>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600" b="1" dirty="0">
                <a:latin typeface="Times New Roman" panose="02020603050405020304" pitchFamily="18" charset="0"/>
                <a:cs typeface="Times New Roman" panose="02020603050405020304" pitchFamily="18" charset="0"/>
              </a:rPr>
              <a:t>Presentation on Titration </a:t>
            </a:r>
            <a:br>
              <a:rPr lang="en-US" sz="3600" b="1" dirty="0">
                <a:latin typeface="Times New Roman" panose="02020603050405020304" pitchFamily="18" charset="0"/>
                <a:cs typeface="Times New Roman" panose="02020603050405020304" pitchFamily="18" charset="0"/>
              </a:rPr>
            </a:br>
            <a:endParaRPr lang="en-US" sz="36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lnSpcReduction="10000"/>
          </a:bodyPr>
          <a:lstStyle/>
          <a:p>
            <a:r>
              <a:rPr lang="en-US" sz="2000" dirty="0">
                <a:latin typeface="Times New Roman" panose="02020603050405020304" pitchFamily="18" charset="0"/>
                <a:cs typeface="Times New Roman" panose="02020603050405020304" pitchFamily="18" charset="0"/>
              </a:rPr>
              <a:t>Name</a:t>
            </a:r>
          </a:p>
          <a:p>
            <a:r>
              <a:rPr lang="en-US" sz="2000" dirty="0">
                <a:latin typeface="Times New Roman" panose="02020603050405020304" pitchFamily="18" charset="0"/>
                <a:cs typeface="Times New Roman" panose="02020603050405020304" pitchFamily="18" charset="0"/>
              </a:rPr>
              <a:t>Institution</a:t>
            </a:r>
          </a:p>
          <a:p>
            <a:r>
              <a:rPr lang="en-US" sz="2000" dirty="0">
                <a:latin typeface="Times New Roman" panose="02020603050405020304" pitchFamily="18" charset="0"/>
                <a:cs typeface="Times New Roman" panose="02020603050405020304" pitchFamily="18" charset="0"/>
              </a:rPr>
              <a:t>Date</a:t>
            </a:r>
          </a:p>
          <a:p>
            <a:endParaRPr lang="en-US" dirty="0"/>
          </a:p>
        </p:txBody>
      </p:sp>
    </p:spTree>
    <p:extLst>
      <p:ext uri="{BB962C8B-B14F-4D97-AF65-F5344CB8AC3E}">
        <p14:creationId xmlns:p14="http://schemas.microsoft.com/office/powerpoint/2010/main" val="3807301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Introduction </a:t>
            </a:r>
            <a:br>
              <a:rPr lang="en-US" sz="3600" b="1" dirty="0">
                <a:latin typeface="Times New Roman" panose="02020603050405020304" pitchFamily="18" charset="0"/>
                <a:cs typeface="Times New Roman" panose="02020603050405020304" pitchFamily="18" charset="0"/>
              </a:rPr>
            </a:b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51164" y="2560319"/>
            <a:ext cx="6276108" cy="3757353"/>
          </a:xfrm>
        </p:spPr>
        <p:txBody>
          <a:bodyPr>
            <a:normAutofit fontScale="70000" lnSpcReduction="20000"/>
          </a:bodyPr>
          <a:lstStyle/>
          <a:p>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the field of chemistry, practical activities are essential and among the most common practical activities is titration.</a:t>
            </a:r>
          </a:p>
          <a:p>
            <a:r>
              <a:rPr lang="en-US" dirty="0">
                <a:latin typeface="Times New Roman" panose="02020603050405020304" pitchFamily="18" charset="0"/>
                <a:cs typeface="Times New Roman" panose="02020603050405020304" pitchFamily="18" charset="0"/>
              </a:rPr>
              <a:t>According to Amador et al., (2020), Titration is a method of determining the concentration of dissolved substances in the smallest amounts of reagent a known concentration to brings about an effect with a known test solution.</a:t>
            </a:r>
          </a:p>
          <a:p>
            <a:r>
              <a:rPr lang="en-US" dirty="0">
                <a:latin typeface="Times New Roman" panose="02020603050405020304" pitchFamily="18" charset="0"/>
                <a:cs typeface="Times New Roman" panose="02020603050405020304" pitchFamily="18" charset="0"/>
              </a:rPr>
              <a:t>There are different types of titration including the acid-base titration and back titration. </a:t>
            </a:r>
          </a:p>
          <a:p>
            <a:r>
              <a:rPr lang="en-US" dirty="0">
                <a:latin typeface="Times New Roman" panose="02020603050405020304" pitchFamily="18" charset="0"/>
                <a:cs typeface="Times New Roman" panose="02020603050405020304" pitchFamily="18" charset="0"/>
              </a:rPr>
              <a:t>The purpose of titration is to determine the equivalent points at which the volume of the reactants mix uniformly (</a:t>
            </a:r>
            <a:r>
              <a:rPr lang="en-US" dirty="0" err="1">
                <a:latin typeface="Times New Roman" panose="02020603050405020304" pitchFamily="18" charset="0"/>
                <a:cs typeface="Times New Roman" panose="02020603050405020304" pitchFamily="18" charset="0"/>
              </a:rPr>
              <a:t>Avdeef</a:t>
            </a:r>
            <a:r>
              <a:rPr lang="en-US" dirty="0">
                <a:latin typeface="Times New Roman" panose="02020603050405020304" pitchFamily="18" charset="0"/>
                <a:cs typeface="Times New Roman" panose="02020603050405020304" pitchFamily="18" charset="0"/>
              </a:rPr>
              <a:t> et al., 2020).</a:t>
            </a:r>
          </a:p>
          <a:p>
            <a:r>
              <a:rPr lang="en-US" dirty="0">
                <a:latin typeface="Times New Roman" panose="02020603050405020304" pitchFamily="18" charset="0"/>
                <a:cs typeface="Times New Roman" panose="02020603050405020304" pitchFamily="18" charset="0"/>
              </a:rPr>
              <a:t>Titrations are widely applicable and the acid-base titration is significant in in determining the pH level through the acid-base indicator.</a:t>
            </a:r>
          </a:p>
          <a:p>
            <a:endParaRPr lang="en-US" dirty="0">
              <a:latin typeface="Times New Roman" panose="02020603050405020304" pitchFamily="18" charset="0"/>
              <a:cs typeface="Times New Roman" panose="02020603050405020304" pitchFamily="18" charset="0"/>
            </a:endParaRPr>
          </a:p>
        </p:txBody>
      </p:sp>
      <p:pic>
        <p:nvPicPr>
          <p:cNvPr id="3074" name="Picture 2" descr="Weak Acid Strong Base Titration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927272" y="2653506"/>
            <a:ext cx="4599709"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8899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Instrumentation</a:t>
            </a:r>
            <a:br>
              <a:rPr lang="en-US" sz="3600" b="1" dirty="0">
                <a:latin typeface="Times New Roman" panose="02020603050405020304" pitchFamily="18" charset="0"/>
                <a:cs typeface="Times New Roman" panose="02020603050405020304" pitchFamily="18" charset="0"/>
              </a:rPr>
            </a:b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595745" y="2285999"/>
            <a:ext cx="6840104" cy="3934691"/>
          </a:xfrm>
        </p:spPr>
        <p:txBody>
          <a:bodyPr>
            <a:normAutofit fontScale="70000" lnSpcReduction="20000"/>
          </a:bodyPr>
          <a:lstStyle/>
          <a:p>
            <a:pPr marL="0" indent="0">
              <a:buNone/>
            </a:pPr>
            <a:r>
              <a:rPr lang="en-US" b="1" i="1" dirty="0" smtClean="0"/>
              <a:t>Apparatus</a:t>
            </a:r>
            <a:endParaRPr lang="en-US" dirty="0"/>
          </a:p>
          <a:p>
            <a:pPr lvl="1"/>
            <a:r>
              <a:rPr lang="en-US" dirty="0"/>
              <a:t>Burette, 50 cm</a:t>
            </a:r>
            <a:r>
              <a:rPr lang="en-US" baseline="30000" dirty="0"/>
              <a:t>3</a:t>
            </a:r>
            <a:endParaRPr lang="en-US" dirty="0"/>
          </a:p>
          <a:p>
            <a:pPr lvl="1"/>
            <a:r>
              <a:rPr lang="en-US" dirty="0"/>
              <a:t>Pipette, 25 cm</a:t>
            </a:r>
            <a:r>
              <a:rPr lang="en-US" baseline="30000" dirty="0"/>
              <a:t>3</a:t>
            </a:r>
            <a:endParaRPr lang="en-US" dirty="0"/>
          </a:p>
          <a:p>
            <a:pPr lvl="1"/>
            <a:r>
              <a:rPr lang="en-US" dirty="0"/>
              <a:t>Conical flask, 100 cm</a:t>
            </a:r>
            <a:r>
              <a:rPr lang="en-US" baseline="30000" dirty="0"/>
              <a:t>3</a:t>
            </a:r>
            <a:endParaRPr lang="en-US" dirty="0"/>
          </a:p>
          <a:p>
            <a:pPr lvl="1"/>
            <a:r>
              <a:rPr lang="en-US" dirty="0"/>
              <a:t>Beaker 100 cm</a:t>
            </a:r>
            <a:r>
              <a:rPr lang="en-US" baseline="30000" dirty="0"/>
              <a:t>3</a:t>
            </a:r>
            <a:endParaRPr lang="en-US" dirty="0"/>
          </a:p>
          <a:p>
            <a:pPr lvl="1"/>
            <a:r>
              <a:rPr lang="en-US" dirty="0"/>
              <a:t>Stand and clamp</a:t>
            </a:r>
          </a:p>
          <a:p>
            <a:pPr lvl="1"/>
            <a:r>
              <a:rPr lang="en-US" dirty="0"/>
              <a:t>Funnel</a:t>
            </a:r>
          </a:p>
          <a:p>
            <a:pPr lvl="1"/>
            <a:r>
              <a:rPr lang="en-US" dirty="0"/>
              <a:t>White tile</a:t>
            </a:r>
          </a:p>
          <a:p>
            <a:pPr lvl="1"/>
            <a:r>
              <a:rPr lang="en-US" dirty="0"/>
              <a:t>Dropper</a:t>
            </a:r>
          </a:p>
          <a:p>
            <a:pPr marL="0" indent="0">
              <a:buNone/>
            </a:pPr>
            <a:r>
              <a:rPr lang="en-US" b="1" i="1" dirty="0"/>
              <a:t>Reagents</a:t>
            </a:r>
            <a:endParaRPr lang="en-US" dirty="0"/>
          </a:p>
          <a:p>
            <a:pPr lvl="1"/>
            <a:r>
              <a:rPr lang="en-US" dirty="0"/>
              <a:t>Known concentration of </a:t>
            </a:r>
            <a:r>
              <a:rPr lang="en-US" dirty="0" err="1"/>
              <a:t>NaOH</a:t>
            </a:r>
            <a:endParaRPr lang="en-US" dirty="0"/>
          </a:p>
          <a:p>
            <a:pPr lvl="1"/>
            <a:r>
              <a:rPr lang="en-US" dirty="0"/>
              <a:t>The unknown concentration of 100 ml </a:t>
            </a:r>
            <a:r>
              <a:rPr lang="en-US" dirty="0" err="1"/>
              <a:t>HCl</a:t>
            </a:r>
            <a:endParaRPr lang="en-US" dirty="0"/>
          </a:p>
          <a:p>
            <a:pPr lvl="1"/>
            <a:r>
              <a:rPr lang="en-US" dirty="0"/>
              <a:t>Phenolphthalein indicator</a:t>
            </a:r>
          </a:p>
          <a:p>
            <a:endParaRPr lang="en-US" dirty="0"/>
          </a:p>
        </p:txBody>
      </p:sp>
      <p:pic>
        <p:nvPicPr>
          <p:cNvPr id="4098" name="Picture 2" descr="What are the pieces of apparatus used in titration? - Quora"/>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435849" y="2673928"/>
            <a:ext cx="4008005" cy="3297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684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574800"/>
          </a:xfrm>
        </p:spPr>
        <p:txBody>
          <a:bodyPr>
            <a:normAutofit/>
          </a:bodyPr>
          <a:lstStyle/>
          <a:p>
            <a:r>
              <a:rPr lang="en-US" sz="3600" b="1" dirty="0">
                <a:latin typeface="Times New Roman" panose="02020603050405020304" pitchFamily="18" charset="0"/>
                <a:cs typeface="Times New Roman" panose="02020603050405020304" pitchFamily="18" charset="0"/>
              </a:rPr>
              <a:t>Procedures</a:t>
            </a:r>
            <a:r>
              <a:rPr lang="en-US" sz="3600" dirty="0">
                <a:latin typeface="Times New Roman" panose="02020603050405020304" pitchFamily="18" charset="0"/>
                <a:cs typeface="Times New Roman" panose="02020603050405020304" pitchFamily="18" charset="0"/>
              </a:rPr>
              <a:t/>
            </a:r>
            <a:br>
              <a:rPr lang="en-US"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92727" y="2556932"/>
            <a:ext cx="10861964" cy="3318936"/>
          </a:xfrm>
        </p:spPr>
        <p:txBody>
          <a:bodyPr>
            <a:normAutofit fontScale="92500" lnSpcReduction="10000"/>
          </a:bodyPr>
          <a:lstStyle/>
          <a:p>
            <a:r>
              <a:rPr lang="en-US" dirty="0" smtClean="0">
                <a:latin typeface="Times New Roman" panose="02020603050405020304" pitchFamily="18" charset="0"/>
                <a:cs typeface="Times New Roman" panose="02020603050405020304" pitchFamily="18" charset="0"/>
              </a:rPr>
              <a:t>Mount </a:t>
            </a:r>
            <a:r>
              <a:rPr lang="en-US" dirty="0">
                <a:latin typeface="Times New Roman" panose="02020603050405020304" pitchFamily="18" charset="0"/>
                <a:cs typeface="Times New Roman" panose="02020603050405020304" pitchFamily="18" charset="0"/>
              </a:rPr>
              <a:t>the 50cm</a:t>
            </a:r>
            <a:r>
              <a:rPr lang="en-US" baseline="30000" dirty="0">
                <a:latin typeface="Times New Roman" panose="02020603050405020304" pitchFamily="18" charset="0"/>
                <a:cs typeface="Times New Roman" panose="02020603050405020304" pitchFamily="18" charset="0"/>
              </a:rPr>
              <a:t>3</a:t>
            </a:r>
            <a:r>
              <a:rPr lang="en-US" dirty="0">
                <a:latin typeface="Times New Roman" panose="02020603050405020304" pitchFamily="18" charset="0"/>
                <a:cs typeface="Times New Roman" panose="02020603050405020304" pitchFamily="18" charset="0"/>
              </a:rPr>
              <a:t> on a stand and clamp, and poor HCL using a funnel up to the zero mark.</a:t>
            </a:r>
          </a:p>
          <a:p>
            <a:r>
              <a:rPr lang="en-US" dirty="0">
                <a:latin typeface="Times New Roman" panose="02020603050405020304" pitchFamily="18" charset="0"/>
                <a:cs typeface="Times New Roman" panose="02020603050405020304" pitchFamily="18" charset="0"/>
              </a:rPr>
              <a:t>Pipette 25 cm</a:t>
            </a:r>
            <a:r>
              <a:rPr lang="en-US" baseline="30000" dirty="0">
                <a:latin typeface="Times New Roman" panose="02020603050405020304" pitchFamily="18" charset="0"/>
                <a:cs typeface="Times New Roman" panose="02020603050405020304" pitchFamily="18" charset="0"/>
              </a:rPr>
              <a:t>3</a:t>
            </a:r>
            <a:r>
              <a:rPr lang="en-US" dirty="0">
                <a:latin typeface="Times New Roman" panose="02020603050405020304" pitchFamily="18" charset="0"/>
                <a:cs typeface="Times New Roman" panose="02020603050405020304" pitchFamily="18" charset="0"/>
              </a:rPr>
              <a:t> of </a:t>
            </a:r>
            <a:r>
              <a:rPr lang="en-US" dirty="0" err="1">
                <a:latin typeface="Times New Roman" panose="02020603050405020304" pitchFamily="18" charset="0"/>
                <a:cs typeface="Times New Roman" panose="02020603050405020304" pitchFamily="18" charset="0"/>
              </a:rPr>
              <a:t>NaOH</a:t>
            </a:r>
            <a:r>
              <a:rPr lang="en-US" dirty="0">
                <a:latin typeface="Times New Roman" panose="02020603050405020304" pitchFamily="18" charset="0"/>
                <a:cs typeface="Times New Roman" panose="02020603050405020304" pitchFamily="18" charset="0"/>
              </a:rPr>
              <a:t> and place it in a conical flask.</a:t>
            </a:r>
          </a:p>
          <a:p>
            <a:r>
              <a:rPr lang="en-US" dirty="0">
                <a:latin typeface="Times New Roman" panose="02020603050405020304" pitchFamily="18" charset="0"/>
                <a:cs typeface="Times New Roman" panose="02020603050405020304" pitchFamily="18" charset="0"/>
              </a:rPr>
              <a:t>Place the conical flask with 25 cm</a:t>
            </a:r>
            <a:r>
              <a:rPr lang="en-US" baseline="30000" dirty="0">
                <a:latin typeface="Times New Roman" panose="02020603050405020304" pitchFamily="18" charset="0"/>
                <a:cs typeface="Times New Roman" panose="02020603050405020304" pitchFamily="18" charset="0"/>
              </a:rPr>
              <a:t>3</a:t>
            </a:r>
            <a:r>
              <a:rPr lang="en-US" dirty="0">
                <a:latin typeface="Times New Roman" panose="02020603050405020304" pitchFamily="18" charset="0"/>
                <a:cs typeface="Times New Roman" panose="02020603050405020304" pitchFamily="18" charset="0"/>
              </a:rPr>
              <a:t> of </a:t>
            </a:r>
            <a:r>
              <a:rPr lang="en-US" dirty="0" err="1">
                <a:latin typeface="Times New Roman" panose="02020603050405020304" pitchFamily="18" charset="0"/>
                <a:cs typeface="Times New Roman" panose="02020603050405020304" pitchFamily="18" charset="0"/>
              </a:rPr>
              <a:t>NaOH</a:t>
            </a:r>
            <a:r>
              <a:rPr lang="en-US" dirty="0">
                <a:latin typeface="Times New Roman" panose="02020603050405020304" pitchFamily="18" charset="0"/>
                <a:cs typeface="Times New Roman" panose="02020603050405020304" pitchFamily="18" charset="0"/>
              </a:rPr>
              <a:t> on a white tile beneath the clump and stand. </a:t>
            </a:r>
          </a:p>
          <a:p>
            <a:r>
              <a:rPr lang="en-US" dirty="0">
                <a:latin typeface="Times New Roman" panose="02020603050405020304" pitchFamily="18" charset="0"/>
                <a:cs typeface="Times New Roman" panose="02020603050405020304" pitchFamily="18" charset="0"/>
              </a:rPr>
              <a:t>Add exactly three drops of phenolphthalein indicator to the </a:t>
            </a:r>
            <a:r>
              <a:rPr lang="en-US" dirty="0" err="1">
                <a:latin typeface="Times New Roman" panose="02020603050405020304" pitchFamily="18" charset="0"/>
                <a:cs typeface="Times New Roman" panose="02020603050405020304" pitchFamily="18" charset="0"/>
              </a:rPr>
              <a:t>NaOH</a:t>
            </a:r>
            <a:r>
              <a:rPr lang="en-US" dirty="0">
                <a:latin typeface="Times New Roman" panose="02020603050405020304" pitchFamily="18" charset="0"/>
                <a:cs typeface="Times New Roman" panose="02020603050405020304" pitchFamily="18" charset="0"/>
              </a:rPr>
              <a:t> in the conical flask.</a:t>
            </a:r>
          </a:p>
          <a:p>
            <a:r>
              <a:rPr lang="en-US" dirty="0">
                <a:latin typeface="Times New Roman" panose="02020603050405020304" pitchFamily="18" charset="0"/>
                <a:cs typeface="Times New Roman" panose="02020603050405020304" pitchFamily="18" charset="0"/>
              </a:rPr>
              <a:t>Titrate the </a:t>
            </a:r>
            <a:r>
              <a:rPr lang="en-US" dirty="0" err="1">
                <a:latin typeface="Times New Roman" panose="02020603050405020304" pitchFamily="18" charset="0"/>
                <a:cs typeface="Times New Roman" panose="02020603050405020304" pitchFamily="18" charset="0"/>
              </a:rPr>
              <a:t>NaOH</a:t>
            </a:r>
            <a:r>
              <a:rPr lang="en-US" dirty="0">
                <a:latin typeface="Times New Roman" panose="02020603050405020304" pitchFamily="18" charset="0"/>
                <a:cs typeface="Times New Roman" panose="02020603050405020304" pitchFamily="18" charset="0"/>
              </a:rPr>
              <a:t> using </a:t>
            </a:r>
            <a:r>
              <a:rPr lang="en-US" dirty="0" err="1">
                <a:latin typeface="Times New Roman" panose="02020603050405020304" pitchFamily="18" charset="0"/>
                <a:cs typeface="Times New Roman" panose="02020603050405020304" pitchFamily="18" charset="0"/>
              </a:rPr>
              <a:t>HCl</a:t>
            </a:r>
            <a:r>
              <a:rPr lang="en-US" dirty="0">
                <a:latin typeface="Times New Roman" panose="02020603050405020304" pitchFamily="18" charset="0"/>
                <a:cs typeface="Times New Roman" panose="02020603050405020304" pitchFamily="18" charset="0"/>
              </a:rPr>
              <a:t> as you whirl until the solution turns from purple to colorless and record the volume.</a:t>
            </a:r>
          </a:p>
          <a:p>
            <a:r>
              <a:rPr lang="en-US" dirty="0">
                <a:latin typeface="Times New Roman" panose="02020603050405020304" pitchFamily="18" charset="0"/>
                <a:cs typeface="Times New Roman" panose="02020603050405020304" pitchFamily="18" charset="0"/>
              </a:rPr>
              <a:t>Repeat the procedure thrice and use the collected values to calculate the average volume and the concentration of </a:t>
            </a:r>
            <a:r>
              <a:rPr lang="en-US" dirty="0" err="1">
                <a:latin typeface="Times New Roman" panose="02020603050405020304" pitchFamily="18" charset="0"/>
                <a:cs typeface="Times New Roman" panose="02020603050405020304" pitchFamily="18" charset="0"/>
              </a:rPr>
              <a:t>HCl</a:t>
            </a:r>
            <a:r>
              <a:rPr lang="en-US"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2719485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Observations and </a:t>
            </a:r>
            <a:r>
              <a:rPr lang="en-US" sz="3600" b="1" dirty="0" smtClean="0">
                <a:latin typeface="Times New Roman" panose="02020603050405020304" pitchFamily="18" charset="0"/>
                <a:cs typeface="Times New Roman" panose="02020603050405020304" pitchFamily="18" charset="0"/>
              </a:rPr>
              <a:t>Expectations</a:t>
            </a:r>
            <a:r>
              <a:rPr lang="en-US" sz="3600" b="1" dirty="0">
                <a:latin typeface="Times New Roman" panose="02020603050405020304" pitchFamily="18" charset="0"/>
                <a:cs typeface="Times New Roman" panose="02020603050405020304" pitchFamily="18" charset="0"/>
              </a:rPr>
              <a:t/>
            </a:r>
            <a:br>
              <a:rPr lang="en-US" sz="3600" b="1" dirty="0">
                <a:latin typeface="Times New Roman" panose="02020603050405020304" pitchFamily="18" charset="0"/>
                <a:cs typeface="Times New Roman" panose="02020603050405020304" pitchFamily="18" charset="0"/>
              </a:rPr>
            </a:b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775855" y="2560319"/>
            <a:ext cx="6414653" cy="3674225"/>
          </a:xfrm>
        </p:spPr>
        <p:txBody>
          <a:bodyPr>
            <a:normAutofit fontScale="92500" lnSpcReduction="20000"/>
          </a:bodyPr>
          <a:lstStyle/>
          <a:p>
            <a:r>
              <a:rPr lang="en-US" sz="2000" dirty="0" smtClean="0">
                <a:latin typeface="Times New Roman" panose="02020603050405020304" pitchFamily="18" charset="0"/>
                <a:cs typeface="Times New Roman" panose="02020603050405020304" pitchFamily="18" charset="0"/>
              </a:rPr>
              <a:t>In </a:t>
            </a:r>
            <a:r>
              <a:rPr lang="en-US" sz="2000" dirty="0">
                <a:latin typeface="Times New Roman" panose="02020603050405020304" pitchFamily="18" charset="0"/>
                <a:cs typeface="Times New Roman" panose="02020603050405020304" pitchFamily="18" charset="0"/>
              </a:rPr>
              <a:t>the course of the titration, the titrant (</a:t>
            </a:r>
            <a:r>
              <a:rPr lang="en-US" sz="2000" dirty="0" err="1">
                <a:latin typeface="Times New Roman" panose="02020603050405020304" pitchFamily="18" charset="0"/>
                <a:cs typeface="Times New Roman" panose="02020603050405020304" pitchFamily="18" charset="0"/>
              </a:rPr>
              <a:t>NaOH</a:t>
            </a:r>
            <a:r>
              <a:rPr lang="en-US" sz="2000" dirty="0">
                <a:latin typeface="Times New Roman" panose="02020603050405020304" pitchFamily="18" charset="0"/>
                <a:cs typeface="Times New Roman" panose="02020603050405020304" pitchFamily="18" charset="0"/>
              </a:rPr>
              <a:t>) is added to unknown solution and the </a:t>
            </a:r>
            <a:r>
              <a:rPr lang="en-US" sz="2000" dirty="0" err="1">
                <a:latin typeface="Times New Roman" panose="02020603050405020304" pitchFamily="18" charset="0"/>
                <a:cs typeface="Times New Roman" panose="02020603050405020304" pitchFamily="18" charset="0"/>
              </a:rPr>
              <a:t>HCl</a:t>
            </a:r>
            <a:r>
              <a:rPr lang="en-US" sz="2000" dirty="0">
                <a:latin typeface="Times New Roman" panose="02020603050405020304" pitchFamily="18" charset="0"/>
                <a:cs typeface="Times New Roman" panose="02020603050405020304" pitchFamily="18" charset="0"/>
              </a:rPr>
              <a:t> is slowly reacted away. </a:t>
            </a:r>
          </a:p>
          <a:p>
            <a:r>
              <a:rPr lang="en-US" sz="2000" dirty="0">
                <a:latin typeface="Times New Roman" panose="02020603050405020304" pitchFamily="18" charset="0"/>
                <a:cs typeface="Times New Roman" panose="02020603050405020304" pitchFamily="18" charset="0"/>
              </a:rPr>
              <a:t>The equivalent point must be reached and this is the point at which exactly enough titrant (</a:t>
            </a:r>
            <a:r>
              <a:rPr lang="en-US" sz="2000" dirty="0" err="1">
                <a:latin typeface="Times New Roman" panose="02020603050405020304" pitchFamily="18" charset="0"/>
                <a:cs typeface="Times New Roman" panose="02020603050405020304" pitchFamily="18" charset="0"/>
              </a:rPr>
              <a:t>NaOH</a:t>
            </a:r>
            <a:r>
              <a:rPr lang="en-US" sz="2000" dirty="0">
                <a:latin typeface="Times New Roman" panose="02020603050405020304" pitchFamily="18" charset="0"/>
                <a:cs typeface="Times New Roman" panose="02020603050405020304" pitchFamily="18" charset="0"/>
              </a:rPr>
              <a:t>) has been added to react with all of the </a:t>
            </a:r>
            <a:r>
              <a:rPr lang="en-US" sz="2000" dirty="0" err="1">
                <a:latin typeface="Times New Roman" panose="02020603050405020304" pitchFamily="18" charset="0"/>
                <a:cs typeface="Times New Roman" panose="02020603050405020304" pitchFamily="18" charset="0"/>
              </a:rPr>
              <a:t>analyte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HCl</a:t>
            </a:r>
            <a:r>
              <a:rPr lang="en-US" sz="2000" dirty="0">
                <a:latin typeface="Times New Roman" panose="02020603050405020304" pitchFamily="18" charset="0"/>
                <a:cs typeface="Times New Roman" panose="02020603050405020304" pitchFamily="18" charset="0"/>
              </a:rPr>
              <a:t>). </a:t>
            </a:r>
          </a:p>
          <a:p>
            <a:r>
              <a:rPr lang="en-US" sz="2000" dirty="0">
                <a:latin typeface="Times New Roman" panose="02020603050405020304" pitchFamily="18" charset="0"/>
                <a:cs typeface="Times New Roman" panose="02020603050405020304" pitchFamily="18" charset="0"/>
              </a:rPr>
              <a:t>The indicator used in the reaction is phenolphthalein and this is based on the fact that the indicator is favorable for strong acid titrated with strong bases (Hoang, 2017).</a:t>
            </a:r>
          </a:p>
          <a:p>
            <a:r>
              <a:rPr lang="en-US" sz="2000" dirty="0">
                <a:latin typeface="Times New Roman" panose="02020603050405020304" pitchFamily="18" charset="0"/>
                <a:cs typeface="Times New Roman" panose="02020603050405020304" pitchFamily="18" charset="0"/>
              </a:rPr>
              <a:t>Phenolphthalein indicator appears pink in basic solutions and clear in acidic solutions. </a:t>
            </a:r>
          </a:p>
          <a:p>
            <a:r>
              <a:rPr lang="en-US" sz="2000" dirty="0">
                <a:latin typeface="Times New Roman" panose="02020603050405020304" pitchFamily="18" charset="0"/>
                <a:cs typeface="Times New Roman" panose="02020603050405020304" pitchFamily="18" charset="0"/>
              </a:rPr>
              <a:t>At the equivalent point, the pink color fades away and this is my expectation in the titration.</a:t>
            </a:r>
          </a:p>
          <a:p>
            <a:endParaRPr lang="en-US" sz="2000" dirty="0">
              <a:latin typeface="Times New Roman" panose="02020603050405020304" pitchFamily="18" charset="0"/>
              <a:cs typeface="Times New Roman" panose="02020603050405020304" pitchFamily="18" charset="0"/>
            </a:endParaRPr>
          </a:p>
        </p:txBody>
      </p:sp>
      <p:pic>
        <p:nvPicPr>
          <p:cNvPr id="2050" name="Picture 2" descr="Lab Demonstration | Acid - Base Titration. - YouTube"/>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287491" y="2452255"/>
            <a:ext cx="4294908" cy="3560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2627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altLang="en-US" sz="3600" b="1" dirty="0" smtClean="0">
                <a:ln>
                  <a:noFill/>
                </a:ln>
                <a:solidFill>
                  <a:srgbClr val="000000"/>
                </a:solidFill>
                <a:latin typeface="Times New Roman" panose="02020603050405020304" pitchFamily="18" charset="0"/>
                <a:ea typeface="Calibri" panose="020F0502020204030204" pitchFamily="34" charset="0"/>
                <a:cs typeface="Times New Roman" panose="02020603050405020304" pitchFamily="18" charset="0"/>
              </a:rPr>
              <a:t>Results to </a:t>
            </a:r>
            <a:r>
              <a:rPr lang="en-US" altLang="en-US" sz="3600" b="1" dirty="0">
                <a:ln>
                  <a:noFill/>
                </a:ln>
                <a:solidFill>
                  <a:srgbClr val="000000"/>
                </a:solidFill>
                <a:latin typeface="Times New Roman" panose="02020603050405020304" pitchFamily="18" charset="0"/>
                <a:ea typeface="Calibri" panose="020F0502020204030204" pitchFamily="34" charset="0"/>
                <a:cs typeface="Times New Roman" panose="02020603050405020304" pitchFamily="18" charset="0"/>
              </a:rPr>
              <a:t>b</a:t>
            </a:r>
            <a:r>
              <a:rPr lang="en-US" altLang="en-US" sz="3600" b="1" dirty="0" smtClean="0">
                <a:ln>
                  <a:noFill/>
                </a:ln>
                <a:solidFill>
                  <a:srgbClr val="000000"/>
                </a:solidFill>
                <a:latin typeface="Times New Roman" panose="02020603050405020304" pitchFamily="18" charset="0"/>
                <a:ea typeface="Calibri" panose="020F0502020204030204" pitchFamily="34" charset="0"/>
                <a:cs typeface="Times New Roman" panose="02020603050405020304" pitchFamily="18" charset="0"/>
              </a:rPr>
              <a:t>e Used in Computation</a:t>
            </a:r>
            <a:r>
              <a:rPr lang="en-US" altLang="en-US" sz="3600" b="1" dirty="0" smtClean="0">
                <a:ln>
                  <a:noFill/>
                </a:ln>
                <a:solidFill>
                  <a:schemeClr val="tx1"/>
                </a:solidFill>
                <a:latin typeface="Times New Roman" panose="02020603050405020304" pitchFamily="18" charset="0"/>
                <a:cs typeface="Times New Roman" panose="02020603050405020304" pitchFamily="18" charset="0"/>
              </a:rPr>
              <a:t/>
            </a:r>
            <a:br>
              <a:rPr lang="en-US" altLang="en-US" sz="3600" b="1" dirty="0" smtClean="0">
                <a:ln>
                  <a:noFill/>
                </a:ln>
                <a:solidFill>
                  <a:schemeClr val="tx1"/>
                </a:solidFill>
                <a:latin typeface="Times New Roman" panose="02020603050405020304" pitchFamily="18" charset="0"/>
                <a:cs typeface="Times New Roman" panose="02020603050405020304" pitchFamily="18" charset="0"/>
              </a:rPr>
            </a:b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endParaRPr lang="en-US" dirty="0"/>
          </a:p>
        </p:txBody>
      </p:sp>
      <p:pic>
        <p:nvPicPr>
          <p:cNvPr id="1025" name="Picture 2" descr="Table&#10;&#10;Description automatically genera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109" y="2556933"/>
            <a:ext cx="9954488" cy="33189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9715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574800"/>
          </a:xfrm>
        </p:spPr>
        <p:txBody>
          <a:bodyPr>
            <a:normAutofit/>
          </a:bodyPr>
          <a:lstStyle/>
          <a:p>
            <a:r>
              <a:rPr lang="en-US" sz="3600" b="1" dirty="0">
                <a:latin typeface="Times New Roman" panose="02020603050405020304" pitchFamily="18" charset="0"/>
                <a:cs typeface="Times New Roman" panose="02020603050405020304" pitchFamily="18" charset="0"/>
              </a:rPr>
              <a:t>Calculations</a:t>
            </a:r>
            <a:br>
              <a:rPr lang="en-US" sz="3600" b="1" dirty="0">
                <a:latin typeface="Times New Roman" panose="02020603050405020304" pitchFamily="18" charset="0"/>
                <a:cs typeface="Times New Roman" panose="02020603050405020304" pitchFamily="18" charset="0"/>
              </a:rPr>
            </a:b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51164" y="2369127"/>
            <a:ext cx="11014363" cy="3920837"/>
          </a:xfrm>
        </p:spPr>
        <p:txBody>
          <a:bodyPr>
            <a:noAutofit/>
          </a:bodyPr>
          <a:lstStyle/>
          <a:p>
            <a:r>
              <a:rPr lang="en-US" sz="1800" dirty="0" smtClean="0">
                <a:latin typeface="Times New Roman" panose="02020603050405020304" pitchFamily="18" charset="0"/>
                <a:cs typeface="Times New Roman" panose="02020603050405020304" pitchFamily="18" charset="0"/>
              </a:rPr>
              <a:t>The </a:t>
            </a:r>
            <a:r>
              <a:rPr lang="en-US" sz="1800" dirty="0">
                <a:latin typeface="Times New Roman" panose="02020603050405020304" pitchFamily="18" charset="0"/>
                <a:cs typeface="Times New Roman" panose="02020603050405020304" pitchFamily="18" charset="0"/>
              </a:rPr>
              <a:t>equation for the reactants used in the reaction is;</a:t>
            </a:r>
          </a:p>
          <a:p>
            <a:r>
              <a:rPr lang="en-US" sz="1800" dirty="0" err="1">
                <a:latin typeface="Times New Roman" panose="02020603050405020304" pitchFamily="18" charset="0"/>
                <a:cs typeface="Times New Roman" panose="02020603050405020304" pitchFamily="18" charset="0"/>
              </a:rPr>
              <a:t>HCl</a:t>
            </a:r>
            <a:r>
              <a:rPr lang="en-US" sz="1800" dirty="0">
                <a:latin typeface="Times New Roman" panose="02020603050405020304" pitchFamily="18" charset="0"/>
                <a:cs typeface="Times New Roman" panose="02020603050405020304" pitchFamily="18" charset="0"/>
              </a:rPr>
              <a:t>(</a:t>
            </a:r>
            <a:r>
              <a:rPr lang="en-US" sz="1800" dirty="0" err="1">
                <a:latin typeface="Times New Roman" panose="02020603050405020304" pitchFamily="18" charset="0"/>
                <a:cs typeface="Times New Roman" panose="02020603050405020304" pitchFamily="18" charset="0"/>
              </a:rPr>
              <a:t>aq</a:t>
            </a:r>
            <a:r>
              <a:rPr lang="en-US" sz="1800" dirty="0">
                <a:latin typeface="Times New Roman" panose="02020603050405020304" pitchFamily="18" charset="0"/>
                <a:cs typeface="Times New Roman" panose="02020603050405020304" pitchFamily="18" charset="0"/>
              </a:rPr>
              <a:t>)+</a:t>
            </a:r>
            <a:r>
              <a:rPr lang="en-US" sz="1800" dirty="0" err="1">
                <a:latin typeface="Times New Roman" panose="02020603050405020304" pitchFamily="18" charset="0"/>
                <a:cs typeface="Times New Roman" panose="02020603050405020304" pitchFamily="18" charset="0"/>
              </a:rPr>
              <a:t>NaOH</a:t>
            </a:r>
            <a:r>
              <a:rPr lang="en-US" sz="1800" dirty="0">
                <a:latin typeface="Times New Roman" panose="02020603050405020304" pitchFamily="18" charset="0"/>
                <a:cs typeface="Times New Roman" panose="02020603050405020304" pitchFamily="18" charset="0"/>
              </a:rPr>
              <a:t>(</a:t>
            </a:r>
            <a:r>
              <a:rPr lang="en-US" sz="1800" dirty="0" err="1">
                <a:latin typeface="Times New Roman" panose="02020603050405020304" pitchFamily="18" charset="0"/>
                <a:cs typeface="Times New Roman" panose="02020603050405020304" pitchFamily="18" charset="0"/>
              </a:rPr>
              <a:t>aq</a:t>
            </a:r>
            <a:r>
              <a:rPr lang="en-US" sz="1800" dirty="0">
                <a:latin typeface="Times New Roman" panose="02020603050405020304" pitchFamily="18" charset="0"/>
                <a:cs typeface="Times New Roman" panose="02020603050405020304" pitchFamily="18" charset="0"/>
              </a:rPr>
              <a:t>)→H2O(l)+</a:t>
            </a:r>
            <a:r>
              <a:rPr lang="en-US" sz="1800" dirty="0" err="1">
                <a:latin typeface="Times New Roman" panose="02020603050405020304" pitchFamily="18" charset="0"/>
                <a:cs typeface="Times New Roman" panose="02020603050405020304" pitchFamily="18" charset="0"/>
              </a:rPr>
              <a:t>NaCl</a:t>
            </a:r>
            <a:r>
              <a:rPr lang="en-US" sz="1800" dirty="0">
                <a:latin typeface="Times New Roman" panose="02020603050405020304" pitchFamily="18" charset="0"/>
                <a:cs typeface="Times New Roman" panose="02020603050405020304" pitchFamily="18" charset="0"/>
              </a:rPr>
              <a:t>(</a:t>
            </a:r>
            <a:r>
              <a:rPr lang="en-US" sz="1800" dirty="0" err="1">
                <a:latin typeface="Times New Roman" panose="02020603050405020304" pitchFamily="18" charset="0"/>
                <a:cs typeface="Times New Roman" panose="02020603050405020304" pitchFamily="18" charset="0"/>
              </a:rPr>
              <a:t>aq</a:t>
            </a:r>
            <a:r>
              <a:rPr lang="en-US" sz="1800" dirty="0">
                <a:latin typeface="Times New Roman" panose="02020603050405020304" pitchFamily="18" charset="0"/>
                <a:cs typeface="Times New Roman" panose="02020603050405020304" pitchFamily="18" charset="0"/>
              </a:rPr>
              <a:t>)</a:t>
            </a:r>
            <a:r>
              <a:rPr lang="en-US" sz="1800" dirty="0" err="1">
                <a:latin typeface="Times New Roman" panose="02020603050405020304" pitchFamily="18" charset="0"/>
                <a:cs typeface="Times New Roman" panose="02020603050405020304" pitchFamily="18" charset="0"/>
              </a:rPr>
              <a:t>HCl</a:t>
            </a:r>
            <a:r>
              <a:rPr lang="en-US" sz="1800" dirty="0">
                <a:latin typeface="Times New Roman" panose="02020603050405020304" pitchFamily="18" charset="0"/>
                <a:cs typeface="Times New Roman" panose="02020603050405020304" pitchFamily="18" charset="0"/>
              </a:rPr>
              <a:t>(</a:t>
            </a:r>
            <a:r>
              <a:rPr lang="en-US" sz="1800" dirty="0" err="1">
                <a:latin typeface="Times New Roman" panose="02020603050405020304" pitchFamily="18" charset="0"/>
                <a:cs typeface="Times New Roman" panose="02020603050405020304" pitchFamily="18" charset="0"/>
              </a:rPr>
              <a:t>aq</a:t>
            </a:r>
            <a:r>
              <a:rPr lang="en-US" sz="1800" dirty="0">
                <a:latin typeface="Times New Roman" panose="02020603050405020304" pitchFamily="18" charset="0"/>
                <a:cs typeface="Times New Roman" panose="02020603050405020304" pitchFamily="18" charset="0"/>
              </a:rPr>
              <a:t>)+</a:t>
            </a:r>
            <a:r>
              <a:rPr lang="en-US" sz="1800" dirty="0" err="1">
                <a:latin typeface="Times New Roman" panose="02020603050405020304" pitchFamily="18" charset="0"/>
                <a:cs typeface="Times New Roman" panose="02020603050405020304" pitchFamily="18" charset="0"/>
              </a:rPr>
              <a:t>NaOH</a:t>
            </a:r>
            <a:r>
              <a:rPr lang="en-US" sz="1800" dirty="0">
                <a:latin typeface="Times New Roman" panose="02020603050405020304" pitchFamily="18" charset="0"/>
                <a:cs typeface="Times New Roman" panose="02020603050405020304" pitchFamily="18" charset="0"/>
              </a:rPr>
              <a:t>(</a:t>
            </a:r>
            <a:r>
              <a:rPr lang="en-US" sz="1800" dirty="0" err="1">
                <a:latin typeface="Times New Roman" panose="02020603050405020304" pitchFamily="18" charset="0"/>
                <a:cs typeface="Times New Roman" panose="02020603050405020304" pitchFamily="18" charset="0"/>
              </a:rPr>
              <a:t>aq</a:t>
            </a:r>
            <a:r>
              <a:rPr lang="en-US" sz="1800" dirty="0">
                <a:latin typeface="Times New Roman" panose="02020603050405020304" pitchFamily="18" charset="0"/>
                <a:cs typeface="Times New Roman" panose="02020603050405020304" pitchFamily="18" charset="0"/>
              </a:rPr>
              <a:t>)→H2O(l)+</a:t>
            </a:r>
            <a:r>
              <a:rPr lang="en-US" sz="1800" dirty="0" err="1">
                <a:latin typeface="Times New Roman" panose="02020603050405020304" pitchFamily="18" charset="0"/>
                <a:cs typeface="Times New Roman" panose="02020603050405020304" pitchFamily="18" charset="0"/>
              </a:rPr>
              <a:t>NaCl</a:t>
            </a:r>
            <a:r>
              <a:rPr lang="en-US" sz="1800" dirty="0">
                <a:latin typeface="Times New Roman" panose="02020603050405020304" pitchFamily="18" charset="0"/>
                <a:cs typeface="Times New Roman" panose="02020603050405020304" pitchFamily="18" charset="0"/>
              </a:rPr>
              <a:t>(</a:t>
            </a:r>
            <a:r>
              <a:rPr lang="en-US" sz="1800" dirty="0" err="1">
                <a:latin typeface="Times New Roman" panose="02020603050405020304" pitchFamily="18" charset="0"/>
                <a:cs typeface="Times New Roman" panose="02020603050405020304" pitchFamily="18" charset="0"/>
              </a:rPr>
              <a:t>aq</a:t>
            </a:r>
            <a:r>
              <a:rPr lang="en-US" sz="1800" dirty="0">
                <a:latin typeface="Times New Roman" panose="02020603050405020304" pitchFamily="18" charset="0"/>
                <a:cs typeface="Times New Roman" panose="02020603050405020304" pitchFamily="18" charset="0"/>
              </a:rPr>
              <a:t>)</a:t>
            </a:r>
          </a:p>
          <a:p>
            <a:r>
              <a:rPr lang="en-US" sz="1800" dirty="0">
                <a:latin typeface="Times New Roman" panose="02020603050405020304" pitchFamily="18" charset="0"/>
                <a:cs typeface="Times New Roman" panose="02020603050405020304" pitchFamily="18" charset="0"/>
              </a:rPr>
              <a:t>The mole ratio of reactants is 1:1.</a:t>
            </a:r>
          </a:p>
          <a:p>
            <a:r>
              <a:rPr lang="en-US" sz="1800" dirty="0">
                <a:latin typeface="Times New Roman" panose="02020603050405020304" pitchFamily="18" charset="0"/>
                <a:cs typeface="Times New Roman" panose="02020603050405020304" pitchFamily="18" charset="0"/>
              </a:rPr>
              <a:t>Using data from the third trail, the </a:t>
            </a:r>
            <a:r>
              <a:rPr lang="en-US" sz="1800" dirty="0" err="1">
                <a:latin typeface="Times New Roman" panose="02020603050405020304" pitchFamily="18" charset="0"/>
                <a:cs typeface="Times New Roman" panose="02020603050405020304" pitchFamily="18" charset="0"/>
              </a:rPr>
              <a:t>titre</a:t>
            </a:r>
            <a:r>
              <a:rPr lang="en-US" sz="1800" dirty="0">
                <a:latin typeface="Times New Roman" panose="02020603050405020304" pitchFamily="18" charset="0"/>
                <a:cs typeface="Times New Roman" panose="02020603050405020304" pitchFamily="18" charset="0"/>
              </a:rPr>
              <a:t> volume of </a:t>
            </a:r>
            <a:r>
              <a:rPr lang="en-US" sz="1800" dirty="0" err="1">
                <a:latin typeface="Times New Roman" panose="02020603050405020304" pitchFamily="18" charset="0"/>
                <a:cs typeface="Times New Roman" panose="02020603050405020304" pitchFamily="18" charset="0"/>
              </a:rPr>
              <a:t>HCl</a:t>
            </a:r>
            <a:r>
              <a:rPr lang="en-US" sz="1800" dirty="0">
                <a:latin typeface="Times New Roman" panose="02020603050405020304" pitchFamily="18" charset="0"/>
                <a:cs typeface="Times New Roman" panose="02020603050405020304" pitchFamily="18" charset="0"/>
              </a:rPr>
              <a:t> is 22.20 ml while that of </a:t>
            </a:r>
            <a:r>
              <a:rPr lang="en-US" sz="1800" dirty="0" err="1">
                <a:latin typeface="Times New Roman" panose="02020603050405020304" pitchFamily="18" charset="0"/>
                <a:cs typeface="Times New Roman" panose="02020603050405020304" pitchFamily="18" charset="0"/>
              </a:rPr>
              <a:t>NaOH</a:t>
            </a:r>
            <a:r>
              <a:rPr lang="en-US" sz="1800" dirty="0">
                <a:latin typeface="Times New Roman" panose="02020603050405020304" pitchFamily="18" charset="0"/>
                <a:cs typeface="Times New Roman" panose="02020603050405020304" pitchFamily="18" charset="0"/>
              </a:rPr>
              <a:t> is 21.14ml with a molarity of 0.210. </a:t>
            </a:r>
          </a:p>
          <a:p>
            <a:r>
              <a:rPr lang="en-US" sz="1800" dirty="0">
                <a:latin typeface="Times New Roman" panose="02020603050405020304" pitchFamily="18" charset="0"/>
                <a:cs typeface="Times New Roman" panose="02020603050405020304" pitchFamily="18" charset="0"/>
              </a:rPr>
              <a:t>The moles of </a:t>
            </a:r>
            <a:r>
              <a:rPr lang="en-US" sz="1800" dirty="0" err="1">
                <a:latin typeface="Times New Roman" panose="02020603050405020304" pitchFamily="18" charset="0"/>
                <a:cs typeface="Times New Roman" panose="02020603050405020304" pitchFamily="18" charset="0"/>
              </a:rPr>
              <a:t>NaOH</a:t>
            </a:r>
            <a:r>
              <a:rPr lang="en-US" sz="1800" dirty="0">
                <a:latin typeface="Times New Roman" panose="02020603050405020304" pitchFamily="18" charset="0"/>
                <a:cs typeface="Times New Roman" panose="02020603050405020304" pitchFamily="18" charset="0"/>
              </a:rPr>
              <a:t> will then be; Molarity (M) x Volume (L). The volume will be converted in to liters by dividing by 1000 and so the volume to be computed is 0.02114L.</a:t>
            </a:r>
          </a:p>
          <a:p>
            <a:r>
              <a:rPr lang="en-US" sz="1800" dirty="0">
                <a:latin typeface="Times New Roman" panose="02020603050405020304" pitchFamily="18" charset="0"/>
                <a:cs typeface="Times New Roman" panose="02020603050405020304" pitchFamily="18" charset="0"/>
              </a:rPr>
              <a:t>Therefore, moles = 0.210 x 0.02114 = 0.0044394 moles. As per the mole ratio of 1:1, the moles of </a:t>
            </a:r>
            <a:r>
              <a:rPr lang="en-US" sz="1800" dirty="0" err="1">
                <a:latin typeface="Times New Roman" panose="02020603050405020304" pitchFamily="18" charset="0"/>
                <a:cs typeface="Times New Roman" panose="02020603050405020304" pitchFamily="18" charset="0"/>
              </a:rPr>
              <a:t>HCl</a:t>
            </a:r>
            <a:r>
              <a:rPr lang="en-US" sz="1800" dirty="0">
                <a:latin typeface="Times New Roman" panose="02020603050405020304" pitchFamily="18" charset="0"/>
                <a:cs typeface="Times New Roman" panose="02020603050405020304" pitchFamily="18" charset="0"/>
              </a:rPr>
              <a:t> are as well 0.0044394</a:t>
            </a:r>
          </a:p>
          <a:p>
            <a:r>
              <a:rPr lang="en-US" sz="1800" dirty="0">
                <a:latin typeface="Times New Roman" panose="02020603050405020304" pitchFamily="18" charset="0"/>
                <a:cs typeface="Times New Roman" panose="02020603050405020304" pitchFamily="18" charset="0"/>
              </a:rPr>
              <a:t>The molarity of HCL will be calculated by multiplying moles and volume in liters. That is; 0.0044394 moles x 0.0222L= 0.00001 M.</a:t>
            </a:r>
          </a:p>
          <a:p>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9206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691795"/>
          </a:xfrm>
        </p:spPr>
        <p:txBody>
          <a:bodyPr>
            <a:normAutofit/>
          </a:bodyPr>
          <a:lstStyle/>
          <a:p>
            <a:r>
              <a:rPr lang="en-US" sz="3600" b="1" dirty="0">
                <a:latin typeface="Times New Roman" panose="02020603050405020304" pitchFamily="18" charset="0"/>
                <a:cs typeface="Times New Roman" panose="02020603050405020304" pitchFamily="18" charset="0"/>
              </a:rPr>
              <a:t>References</a:t>
            </a:r>
            <a:br>
              <a:rPr lang="en-US" sz="3600" b="1" dirty="0">
                <a:latin typeface="Times New Roman" panose="02020603050405020304" pitchFamily="18" charset="0"/>
                <a:cs typeface="Times New Roman" panose="02020603050405020304" pitchFamily="18" charset="0"/>
              </a:rPr>
            </a:b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Amador</a:t>
            </a:r>
            <a:r>
              <a:rPr lang="en-US" sz="2000" dirty="0">
                <a:latin typeface="Times New Roman" panose="02020603050405020304" pitchFamily="18" charset="0"/>
                <a:cs typeface="Times New Roman" panose="02020603050405020304" pitchFamily="18" charset="0"/>
              </a:rPr>
              <a:t>, C., Liu, F. W., Johnson-</a:t>
            </a:r>
            <a:r>
              <a:rPr lang="en-US" sz="2000" dirty="0" err="1">
                <a:latin typeface="Times New Roman" panose="02020603050405020304" pitchFamily="18" charset="0"/>
                <a:cs typeface="Times New Roman" panose="02020603050405020304" pitchFamily="18" charset="0"/>
              </a:rPr>
              <a:t>Glenberg</a:t>
            </a:r>
            <a:r>
              <a:rPr lang="en-US" sz="2000" dirty="0">
                <a:latin typeface="Times New Roman" panose="02020603050405020304" pitchFamily="18" charset="0"/>
                <a:cs typeface="Times New Roman" panose="02020603050405020304" pitchFamily="18" charset="0"/>
              </a:rPr>
              <a:t>, M. C., &amp; </a:t>
            </a:r>
            <a:r>
              <a:rPr lang="en-US" sz="2000" dirty="0" err="1">
                <a:latin typeface="Times New Roman" panose="02020603050405020304" pitchFamily="18" charset="0"/>
                <a:cs typeface="Times New Roman" panose="02020603050405020304" pitchFamily="18" charset="0"/>
              </a:rPr>
              <a:t>LiKamWa</a:t>
            </a:r>
            <a:r>
              <a:rPr lang="en-US" sz="2000" dirty="0">
                <a:latin typeface="Times New Roman" panose="02020603050405020304" pitchFamily="18" charset="0"/>
                <a:cs typeface="Times New Roman" panose="02020603050405020304" pitchFamily="18" charset="0"/>
              </a:rPr>
              <a:t>, R. (2020, June). Work-in-Progress—Titration Experiment: Virtual Reality Chemistry Lab with Haptic Burette. In </a:t>
            </a:r>
            <a:r>
              <a:rPr lang="en-US" sz="2000" i="1" dirty="0">
                <a:latin typeface="Times New Roman" panose="02020603050405020304" pitchFamily="18" charset="0"/>
                <a:cs typeface="Times New Roman" panose="02020603050405020304" pitchFamily="18" charset="0"/>
              </a:rPr>
              <a:t>2020 6th International Conference of the Immersive Learning Research Network (</a:t>
            </a:r>
            <a:r>
              <a:rPr lang="en-US" sz="2000" i="1" dirty="0" err="1">
                <a:latin typeface="Times New Roman" panose="02020603050405020304" pitchFamily="18" charset="0"/>
                <a:cs typeface="Times New Roman" panose="02020603050405020304" pitchFamily="18" charset="0"/>
              </a:rPr>
              <a:t>iLRN</a:t>
            </a:r>
            <a:r>
              <a:rPr lang="en-US" sz="2000" i="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(pp. 363-365). IEEE.</a:t>
            </a:r>
          </a:p>
          <a:p>
            <a:pPr marL="0" indent="0">
              <a:buNone/>
            </a:pPr>
            <a:r>
              <a:rPr lang="en-US" sz="2000" dirty="0" err="1">
                <a:latin typeface="Times New Roman" panose="02020603050405020304" pitchFamily="18" charset="0"/>
                <a:cs typeface="Times New Roman" panose="02020603050405020304" pitchFamily="18" charset="0"/>
              </a:rPr>
              <a:t>Avdeef</a:t>
            </a:r>
            <a:r>
              <a:rPr lang="en-US" sz="2000" dirty="0">
                <a:latin typeface="Times New Roman" panose="02020603050405020304" pitchFamily="18" charset="0"/>
                <a:cs typeface="Times New Roman" panose="02020603050405020304" pitchFamily="18" charset="0"/>
              </a:rPr>
              <a:t>, A., Berger, C. M., &amp; Brownell, C. (2020). pH-metric solubility. 2: correlation between the acid-base titration and the saturation shake-flask solubility-pH methods. </a:t>
            </a:r>
            <a:r>
              <a:rPr lang="en-US" sz="2000" i="1" dirty="0">
                <a:latin typeface="Times New Roman" panose="02020603050405020304" pitchFamily="18" charset="0"/>
                <a:cs typeface="Times New Roman" panose="02020603050405020304" pitchFamily="18" charset="0"/>
              </a:rPr>
              <a:t>Pharmaceutical research</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17</a:t>
            </a:r>
            <a:r>
              <a:rPr lang="en-US" sz="2000" dirty="0">
                <a:latin typeface="Times New Roman" panose="02020603050405020304" pitchFamily="18" charset="0"/>
                <a:cs typeface="Times New Roman" panose="02020603050405020304" pitchFamily="18" charset="0"/>
              </a:rPr>
              <a:t>(1), 85-89. </a:t>
            </a:r>
          </a:p>
          <a:p>
            <a:pPr marL="0" indent="0">
              <a:buNone/>
            </a:pPr>
            <a:r>
              <a:rPr lang="en-US" sz="2000" dirty="0">
                <a:latin typeface="Times New Roman" panose="02020603050405020304" pitchFamily="18" charset="0"/>
                <a:cs typeface="Times New Roman" panose="02020603050405020304" pitchFamily="18" charset="0"/>
              </a:rPr>
              <a:t>Hoang, V. D. (Ed.). (2017). </a:t>
            </a:r>
            <a:r>
              <a:rPr lang="en-US" sz="2000" i="1" dirty="0">
                <a:latin typeface="Times New Roman" panose="02020603050405020304" pitchFamily="18" charset="0"/>
                <a:cs typeface="Times New Roman" panose="02020603050405020304" pitchFamily="18" charset="0"/>
              </a:rPr>
              <a:t>Advances in Titration Techniques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BoD</a:t>
            </a:r>
            <a:r>
              <a:rPr lang="en-US" sz="2000" dirty="0">
                <a:latin typeface="Times New Roman" panose="02020603050405020304" pitchFamily="18" charset="0"/>
                <a:cs typeface="Times New Roman" panose="02020603050405020304" pitchFamily="18" charset="0"/>
              </a:rPr>
              <a:t>–Books on Demand.</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488981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20</TotalTime>
  <Words>1041</Words>
  <Application>Microsoft Office PowerPoint</Application>
  <PresentationFormat>Widescreen</PresentationFormat>
  <Paragraphs>62</Paragraphs>
  <Slides>8</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Garamond</vt:lpstr>
      <vt:lpstr>Times New Roman</vt:lpstr>
      <vt:lpstr>Organic</vt:lpstr>
      <vt:lpstr>Presentation on Titration  </vt:lpstr>
      <vt:lpstr>Introduction  </vt:lpstr>
      <vt:lpstr>Instrumentation </vt:lpstr>
      <vt:lpstr>Procedures </vt:lpstr>
      <vt:lpstr>Observations and Expectations </vt:lpstr>
      <vt:lpstr>Results to be Used in Computation </vt:lpstr>
      <vt:lpstr>Calculations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on Titration</dc:title>
  <dc:creator>user</dc:creator>
  <cp:lastModifiedBy>user</cp:lastModifiedBy>
  <cp:revision>3</cp:revision>
  <dcterms:created xsi:type="dcterms:W3CDTF">2021-01-02T06:46:14Z</dcterms:created>
  <dcterms:modified xsi:type="dcterms:W3CDTF">2021-01-02T07:06:30Z</dcterms:modified>
</cp:coreProperties>
</file>